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F616"/>
    <a:srgbClr val="EFD723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707" autoAdjust="0"/>
  </p:normalViewPr>
  <p:slideViewPr>
    <p:cSldViewPr>
      <p:cViewPr>
        <p:scale>
          <a:sx n="70" d="100"/>
          <a:sy n="70" d="100"/>
        </p:scale>
        <p:origin x="-215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5459E1-FFA6-4757-9FE4-8C816C65E88F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BDB941-15BA-47AE-99D9-4EDE0D81CC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5616624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 an Schulen</a:t>
            </a:r>
            <a:br>
              <a:rPr lang="de-D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8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5832648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 an Schulen </a:t>
            </a:r>
            <a:br>
              <a:rPr lang="de-DE" dirty="0" smtClean="0"/>
            </a:br>
            <a:r>
              <a:rPr lang="de-DE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5832648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 im Überblick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13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6048672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Datenschutzrecht für Schulen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319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6048672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Datenschutzrecht für Schulen Verarbeitungsbegriff</a:t>
            </a:r>
          </a:p>
        </p:txBody>
      </p:sp>
    </p:spTree>
    <p:extLst>
      <p:ext uri="{BB962C8B-B14F-4D97-AF65-F5344CB8AC3E}">
        <p14:creationId xmlns:p14="http://schemas.microsoft.com/office/powerpoint/2010/main" val="3722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116632"/>
            <a:ext cx="6048672" cy="1080120"/>
          </a:xfrm>
        </p:spPr>
        <p:txBody>
          <a:bodyPr>
            <a:normAutofit/>
          </a:bodyPr>
          <a:lstStyle>
            <a:lvl1pPr algn="l">
              <a:defRPr lang="en-US" sz="3200" b="1" dirty="0"/>
            </a:lvl1pPr>
          </a:lstStyle>
          <a:p>
            <a:r>
              <a:rPr lang="de-DE" dirty="0" smtClean="0"/>
              <a:t>Datenschutzrecht für Schulen </a:t>
            </a:r>
            <a:br>
              <a:rPr lang="de-DE" dirty="0" smtClean="0"/>
            </a:br>
            <a:r>
              <a:rPr lang="de-DE" dirty="0" smtClean="0"/>
              <a:t>Die Rechte der Betroffenen</a:t>
            </a:r>
          </a:p>
        </p:txBody>
      </p:sp>
    </p:spTree>
    <p:extLst>
      <p:ext uri="{BB962C8B-B14F-4D97-AF65-F5344CB8AC3E}">
        <p14:creationId xmlns:p14="http://schemas.microsoft.com/office/powerpoint/2010/main" val="102666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6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3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12068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Datenschutz an Schulen</a:t>
            </a: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1309221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Bild 15"/>
          <p:cNvPicPr/>
          <p:nvPr userDrawn="1"/>
        </p:nvPicPr>
        <p:blipFill>
          <a:blip r:embed="rId11" cstate="print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2734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HV\Documents\Arnoldi\_Datenschutz\Neuer Ordner\Logo PNG - klei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0" y="103885"/>
            <a:ext cx="1110952" cy="11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67B8-C029-4968-9392-C5CFD4DB92BF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F60C-9605-46E4-A6B2-B6B31EC5B2C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68" r:id="rId4"/>
    <p:sldLayoutId id="2147483671" r:id="rId5"/>
    <p:sldLayoutId id="2147483672" r:id="rId6"/>
    <p:sldLayoutId id="2147483666" r:id="rId7"/>
    <p:sldLayoutId id="2147483667" r:id="rId8"/>
    <p:sldLayoutId id="214748366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e/url?sa=i&amp;rct=j&amp;q=&amp;esrc=s&amp;source=images&amp;cd=&amp;cad=rja&amp;uact=8&amp;ved=2ahUKEwjmoY-9luPeAhVPPFAKHSW2DIMQjRx6BAgBEAU&amp;url=http://www.frag-den-spatz.de/cartoon/menue.htm&amp;psig=AOvVaw1oVeDlTQ6BTZK_sJiSc5i0&amp;ust=1542810313715107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de/imgres?imgurl=https://previews.123rf.com/images/irrrina/irrrina1510/irrrina151000078/47677333-berwachungskamera-f%C3%BCr-haus-schutz-datenschutz-sicherheit-vor-verbrechen-und-%C3%9Cberwachung-an-der-wand.jpg&amp;imgrefurl=https://de.123rf.com/photo_47677333_%C3%9Cberwachungskamera-f%C3%BCr-haus-schutz-datenschutz-sicherheit-vor-verbrechen-und-%C3%9Cberwachung-an-der-wand.html&amp;docid=Z-kryuhIAEGlKM&amp;tbnid=qu_uWI7DRMmPvM:&amp;vet=10ahUKEwjyiZXwp-PeAhVRWxoKHVomDpgQMwh_KEswSw..i&amp;w=1065&amp;h=1300&amp;itg=1&amp;bih=875&amp;biw=1745&amp;q=datenschutz&amp;ved=0ahUKEwjyiZXwp-PeAhVRWxoKHVomDpgQMwh_KEswSw&amp;iact=mrc&amp;uact=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hyperlink" Target="https://www.google.de/url?sa=i&amp;rct=j&amp;q=&amp;esrc=s&amp;source=images&amp;cd=&amp;ved=2ahUKEwjOnLLCsePeAhVE-aQKHYIVC4wQjRx6BAgBEAU&amp;url=https://www.airoboticsdrones.com/&amp;psig=AOvVaw0xAEfX67XB9dqpR-SO__YS&amp;ust=15428173702058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iTjPSXkuPeAhVKaVAKHddMB3kQjRx6BAgBEAU&amp;url=http://grand-aunt25.rssing.com/chan-13447066/all_p16.html&amp;psig=AOvVaw2ki5D-G9NkAG71YLdx6mAW&amp;ust=1542809125748922" TargetMode="External"/><Relationship Id="rId2" Type="http://schemas.openxmlformats.org/officeDocument/2006/relationships/hyperlink" Target="https://www.google.de/imgres?imgurl=http://3.bp.blogspot.com/-GaEM-FgfziA/U7wLKFf8mUI/AAAAAAAAJZo/NBhh1RNMqFo/s1600/take_a_walk_text_10710.gif&amp;imgrefurl=http://grand-aunt25.rssing.com/chan-13447066/all_p16.html&amp;docid=QZIgjaDLT2SPsM&amp;tbnid=jt8OVhwIisMXQM:&amp;vet=10ahUKEwjKwZ-AkuPeAhVSLBoKHRk2DsIQMwhMKA4wDg..i&amp;w=500&amp;h=300&amp;bih=875&amp;biw=1745&amp;q=Inhaltsverzeichnis%20gif&amp;ved=0ahUKEwjKwZ-AkuPeAhVSLBoKHRk2DsIQMwhMKA4wD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de/imgres?imgurl=https://www.ps-schulze.de/tl_files/titelbilder/impressum.png&amp;imgrefurl=https://www.ps-schulze.de/de/datenschutz-241.html&amp;docid=VJkV6Vkyu3miOM&amp;tbnid=QdGaL3CFQ7HpyM:&amp;vet=10ahUKEwjyiZXwp-PeAhVRWxoKHVomDpgQMwg3KBAwEA..i&amp;w=960&amp;h=418&amp;bih=875&amp;biw=1745&amp;q=datenschutz&amp;ved=0ahUKEwjyiZXwp-PeAhVRWxoKHVomDpgQMwg3KBAwEA&amp;iact=mrc&amp;uact=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6350"/>
        </p:spPr>
        <p:txBody>
          <a:bodyPr/>
          <a:lstStyle/>
          <a:p>
            <a:r>
              <a:rPr lang="de-DE" dirty="0" smtClean="0"/>
              <a:t>Datenschutz in Schulen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64296" y="2132856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4000" b="1" dirty="0"/>
              <a:t>Datenschutz </a:t>
            </a:r>
            <a:endParaRPr lang="de-DE" sz="4000" b="1" dirty="0" smtClean="0"/>
          </a:p>
          <a:p>
            <a:pPr algn="ctr"/>
            <a:r>
              <a:rPr lang="de-DE" sz="4000" b="1" dirty="0" smtClean="0"/>
              <a:t>in Schulen</a:t>
            </a:r>
          </a:p>
          <a:p>
            <a:endParaRPr lang="de-DE" sz="2800" b="1" dirty="0"/>
          </a:p>
          <a:p>
            <a:pPr algn="ctr"/>
            <a:r>
              <a:rPr lang="de-DE" sz="2800" b="1" i="1" dirty="0" smtClean="0"/>
              <a:t>Informationsvortrag 22.11.2018</a:t>
            </a:r>
            <a:endParaRPr lang="de-DE" sz="2800" b="1" i="1" dirty="0" smtClean="0"/>
          </a:p>
        </p:txBody>
      </p:sp>
      <p:pic>
        <p:nvPicPr>
          <p:cNvPr id="1026" name="Picture 2" descr="https://www.gmp-software.eu/images/bild_datenschu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4834"/>
            <a:ext cx="2195844" cy="16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83186" y="5585728"/>
            <a:ext cx="393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Datenschutzbeauftragter</a:t>
            </a:r>
            <a:endParaRPr lang="de-DE" sz="2800" b="1" i="1" dirty="0"/>
          </a:p>
        </p:txBody>
      </p:sp>
    </p:spTree>
    <p:extLst>
      <p:ext uri="{BB962C8B-B14F-4D97-AF65-F5344CB8AC3E}">
        <p14:creationId xmlns:p14="http://schemas.microsoft.com/office/powerpoint/2010/main" val="9809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ür krankmeldung 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27" y="2564904"/>
            <a:ext cx="4543973" cy="32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Technisch-organisatorischer Datenschutz</a:t>
            </a:r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6931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Austausch von Leistungsdaten und Fehlzeiten</a:t>
            </a:r>
          </a:p>
        </p:txBody>
      </p:sp>
      <p:sp>
        <p:nvSpPr>
          <p:cNvPr id="8" name="Rechteck 7"/>
          <p:cNvSpPr/>
          <p:nvPr/>
        </p:nvSpPr>
        <p:spPr>
          <a:xfrm>
            <a:off x="525924" y="2166374"/>
            <a:ext cx="757446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smtClean="0"/>
              <a:t>Datenübermittlung </a:t>
            </a:r>
            <a:r>
              <a:rPr lang="de-DE" sz="2400" b="1" dirty="0"/>
              <a:t>an </a:t>
            </a:r>
            <a:r>
              <a:rPr lang="de-DE" sz="2400" b="1" dirty="0" smtClean="0"/>
              <a:t>Dritte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400" b="1" dirty="0" smtClean="0"/>
              <a:t>Einwilligung erforderlich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Schriftlich durch die Schülerinnen und Schüler sowie ggf. durch die Erziehungsberechtigten  (!!! Freiwilligkeit !!!!)</a:t>
            </a:r>
          </a:p>
          <a:p>
            <a:pPr>
              <a:spcAft>
                <a:spcPts val="0"/>
              </a:spcAft>
            </a:pPr>
            <a:r>
              <a:rPr lang="de-DE" sz="2400" b="1" dirty="0" smtClean="0"/>
              <a:t>Alternativen</a:t>
            </a:r>
            <a:endParaRPr lang="de-DE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Bestandteil </a:t>
            </a:r>
            <a:r>
              <a:rPr lang="de-DE" sz="2400" dirty="0"/>
              <a:t>des </a:t>
            </a:r>
            <a:r>
              <a:rPr lang="de-DE" sz="2400" dirty="0" smtClean="0"/>
              <a:t>Ausbildungsvertrages</a:t>
            </a:r>
            <a:br>
              <a:rPr lang="de-DE" sz="2400" dirty="0" smtClean="0"/>
            </a:br>
            <a:r>
              <a:rPr lang="de-DE" sz="2000" i="1" dirty="0" smtClean="0"/>
              <a:t>(Nachweis </a:t>
            </a:r>
            <a:r>
              <a:rPr lang="de-DE" sz="2000" i="1" dirty="0"/>
              <a:t>durch </a:t>
            </a:r>
            <a:r>
              <a:rPr lang="de-DE" sz="2000" i="1" dirty="0" smtClean="0"/>
              <a:t>Ausbildungsbetrieb)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Vertragliche Verpflichtung des </a:t>
            </a:r>
            <a:r>
              <a:rPr lang="de-DE" sz="2400" dirty="0"/>
              <a:t>Azubi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zur </a:t>
            </a:r>
            <a:r>
              <a:rPr lang="de-DE" sz="2400" dirty="0"/>
              <a:t>Mitteilung an den </a:t>
            </a:r>
            <a:r>
              <a:rPr lang="de-DE" sz="2400" dirty="0" smtClean="0"/>
              <a:t>Betrieb 	</a:t>
            </a:r>
            <a:br>
              <a:rPr lang="de-DE" sz="2400" dirty="0" smtClean="0"/>
            </a:br>
            <a:r>
              <a:rPr lang="de-DE" sz="2000" i="1" dirty="0" smtClean="0"/>
              <a:t>(mit </a:t>
            </a:r>
            <a:r>
              <a:rPr lang="de-DE" sz="2000" i="1" dirty="0"/>
              <a:t>arbeitsrechtlichen Konsequenzen bei Verstoß </a:t>
            </a:r>
            <a:r>
              <a:rPr lang="de-DE" sz="2000" i="1" dirty="0" smtClean="0"/>
              <a:t>)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4227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Technisch-organisatorischer Datenschutz</a:t>
            </a:r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628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Datenschutz-Grundverordnung (DS-GVO)</a:t>
            </a:r>
          </a:p>
        </p:txBody>
      </p:sp>
      <p:sp>
        <p:nvSpPr>
          <p:cNvPr id="7" name="Rechteck 6"/>
          <p:cNvSpPr/>
          <p:nvPr/>
        </p:nvSpPr>
        <p:spPr>
          <a:xfrm>
            <a:off x="683568" y="2276872"/>
            <a:ext cx="784772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/>
              <a:t>Art. </a:t>
            </a:r>
            <a:r>
              <a:rPr lang="de-DE" sz="2400" b="1" dirty="0" smtClean="0"/>
              <a:t>24		technische </a:t>
            </a:r>
            <a:r>
              <a:rPr lang="de-DE" sz="2400" b="1" dirty="0"/>
              <a:t>und organisatorische Maßnahmen</a:t>
            </a:r>
          </a:p>
          <a:p>
            <a:pPr>
              <a:spcAft>
                <a:spcPts val="1800"/>
              </a:spcAft>
            </a:pPr>
            <a:r>
              <a:rPr lang="de-DE" sz="2400" b="1" dirty="0"/>
              <a:t>Art. 25 </a:t>
            </a:r>
            <a:r>
              <a:rPr lang="de-DE" sz="2400" b="1" dirty="0" smtClean="0"/>
              <a:t>	Datenschutz </a:t>
            </a:r>
            <a:r>
              <a:rPr lang="de-DE" sz="2400" b="1" dirty="0"/>
              <a:t>durch Technikgestaltung und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		datenschutzfreundliche </a:t>
            </a:r>
            <a:r>
              <a:rPr lang="de-DE" sz="2400" b="1" dirty="0"/>
              <a:t>Voreinstellungen</a:t>
            </a:r>
          </a:p>
          <a:p>
            <a:pPr>
              <a:spcAft>
                <a:spcPts val="1800"/>
              </a:spcAft>
            </a:pPr>
            <a:r>
              <a:rPr lang="de-DE" sz="2400" b="1" dirty="0"/>
              <a:t>Art. </a:t>
            </a:r>
            <a:r>
              <a:rPr lang="de-DE" sz="2400" b="1" dirty="0" smtClean="0"/>
              <a:t>30		</a:t>
            </a:r>
            <a:r>
              <a:rPr lang="de-DE" sz="2400" b="1" dirty="0" smtClean="0">
                <a:solidFill>
                  <a:srgbClr val="00B0F0"/>
                </a:solidFill>
              </a:rPr>
              <a:t>Verzeichnis </a:t>
            </a:r>
            <a:r>
              <a:rPr lang="de-DE" sz="2400" b="1" dirty="0">
                <a:solidFill>
                  <a:srgbClr val="00B0F0"/>
                </a:solidFill>
              </a:rPr>
              <a:t>der Verarbeitungstätigkeiten</a:t>
            </a:r>
          </a:p>
          <a:p>
            <a:pPr>
              <a:spcAft>
                <a:spcPts val="1800"/>
              </a:spcAft>
            </a:pPr>
            <a:r>
              <a:rPr lang="de-DE" sz="2400" b="1" dirty="0"/>
              <a:t>Art. 32 </a:t>
            </a:r>
            <a:r>
              <a:rPr lang="de-DE" sz="2400" b="1" dirty="0" smtClean="0"/>
              <a:t>	Sicherheit </a:t>
            </a:r>
            <a:r>
              <a:rPr lang="de-DE" sz="2400" b="1" dirty="0"/>
              <a:t>der Verarbeitung</a:t>
            </a:r>
          </a:p>
          <a:p>
            <a:pPr>
              <a:spcAft>
                <a:spcPts val="1800"/>
              </a:spcAft>
            </a:pPr>
            <a:r>
              <a:rPr lang="de-DE" sz="2400" b="1" dirty="0"/>
              <a:t>Art. </a:t>
            </a:r>
            <a:r>
              <a:rPr lang="de-DE" sz="2400" b="1" dirty="0" smtClean="0"/>
              <a:t>35		Datenschutz-Folgenabschätzung</a:t>
            </a:r>
            <a:endParaRPr lang="de-DE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Technisch-organisatorischer Datenschutz</a:t>
            </a:r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6210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</a:rPr>
              <a:t>Verzeichnis </a:t>
            </a:r>
            <a:r>
              <a:rPr lang="de-DE" sz="2800" b="1" dirty="0">
                <a:solidFill>
                  <a:srgbClr val="00B0F0"/>
                </a:solidFill>
              </a:rPr>
              <a:t>der Verarbeitungstätigkeiten</a:t>
            </a:r>
          </a:p>
        </p:txBody>
      </p:sp>
      <p:sp>
        <p:nvSpPr>
          <p:cNvPr id="8" name="Rechteck 7"/>
          <p:cNvSpPr/>
          <p:nvPr/>
        </p:nvSpPr>
        <p:spPr>
          <a:xfrm>
            <a:off x="520333" y="2171495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smtClean="0"/>
              <a:t>Jeder </a:t>
            </a:r>
            <a:r>
              <a:rPr lang="de-DE" sz="2400" b="1" dirty="0" smtClean="0">
                <a:solidFill>
                  <a:srgbClr val="00B0F0"/>
                </a:solidFill>
              </a:rPr>
              <a:t>Verantwortliche</a:t>
            </a:r>
            <a:r>
              <a:rPr lang="de-DE" sz="2400" b="1" dirty="0" smtClean="0"/>
              <a:t> führt </a:t>
            </a:r>
            <a:r>
              <a:rPr lang="de-DE" sz="2400" b="1" dirty="0"/>
              <a:t>ein </a:t>
            </a:r>
            <a:r>
              <a:rPr lang="de-DE" sz="2400" b="1" dirty="0">
                <a:solidFill>
                  <a:srgbClr val="00B0F0"/>
                </a:solidFill>
              </a:rPr>
              <a:t>Verzeichnis aller </a:t>
            </a:r>
            <a:r>
              <a:rPr lang="de-DE" sz="2400" b="1" dirty="0" smtClean="0">
                <a:solidFill>
                  <a:srgbClr val="00B0F0"/>
                </a:solidFill>
              </a:rPr>
              <a:t>Verarbeitungstätigkeiten</a:t>
            </a:r>
            <a:r>
              <a:rPr lang="de-DE" sz="2400" b="1" dirty="0">
                <a:solidFill>
                  <a:srgbClr val="00B0F0"/>
                </a:solidFill>
              </a:rPr>
              <a:t>, </a:t>
            </a:r>
            <a:r>
              <a:rPr lang="de-DE" sz="2400" b="1" dirty="0" smtClean="0"/>
              <a:t>die seiner Zuständigkeit unterliegen.</a:t>
            </a:r>
          </a:p>
          <a:p>
            <a:pPr>
              <a:spcAft>
                <a:spcPts val="1200"/>
              </a:spcAft>
            </a:pPr>
            <a:r>
              <a:rPr lang="de-DE" sz="2400" b="1" dirty="0" smtClean="0"/>
              <a:t>Dieses Verzeichnis enthält unter anderem: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de-DE" sz="2400" b="1" dirty="0" smtClean="0"/>
              <a:t>den </a:t>
            </a:r>
            <a:r>
              <a:rPr lang="de-DE" sz="2400" b="1" dirty="0"/>
              <a:t>Namen und die Kontaktdaten der Verantwortlichen sowie des Datenschutzbeauftragten; </a:t>
            </a:r>
            <a:endParaRPr lang="de-DE" sz="2400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de-DE" sz="2400" b="1" dirty="0" smtClean="0"/>
              <a:t>die </a:t>
            </a:r>
            <a:r>
              <a:rPr lang="de-DE" sz="2400" b="1" dirty="0"/>
              <a:t>Zwecke der Verarbeitung</a:t>
            </a:r>
            <a:r>
              <a:rPr lang="de-DE" sz="2400" b="1" dirty="0" smtClean="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de-DE" sz="2400" b="1" dirty="0" smtClean="0"/>
              <a:t>die </a:t>
            </a:r>
            <a:r>
              <a:rPr lang="de-DE" sz="2400" b="1" dirty="0"/>
              <a:t>Kategorien betroffener Personen und die Kategorien personenbezogener Daten</a:t>
            </a:r>
            <a:r>
              <a:rPr lang="de-DE" sz="2400" b="1" dirty="0" smtClean="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b="1" dirty="0" smtClean="0"/>
              <a:t>die </a:t>
            </a:r>
            <a:r>
              <a:rPr lang="de-DE" sz="2400" b="1" dirty="0"/>
              <a:t>vorgesehenen Fristen für die </a:t>
            </a:r>
            <a:r>
              <a:rPr lang="de-DE" sz="2400" b="1" dirty="0" smtClean="0"/>
              <a:t>Löschung;</a:t>
            </a:r>
          </a:p>
        </p:txBody>
      </p:sp>
    </p:spTree>
    <p:extLst>
      <p:ext uri="{BB962C8B-B14F-4D97-AF65-F5344CB8AC3E}">
        <p14:creationId xmlns:p14="http://schemas.microsoft.com/office/powerpoint/2010/main" val="41849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11365" y="2154203"/>
            <a:ext cx="841907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/>
              <a:t>Ort</a:t>
            </a:r>
            <a:r>
              <a:rPr lang="de-DE" sz="2400" b="1" dirty="0"/>
              <a:t>: </a:t>
            </a:r>
            <a:r>
              <a:rPr lang="de-DE" sz="2400" b="1" dirty="0" smtClean="0"/>
              <a:t>			öffentlich </a:t>
            </a:r>
            <a:r>
              <a:rPr lang="de-DE" sz="2400" b="1" dirty="0"/>
              <a:t>zugängliche </a:t>
            </a:r>
            <a:r>
              <a:rPr lang="de-DE" sz="2400" b="1" dirty="0" smtClean="0"/>
              <a:t>Räume</a:t>
            </a:r>
          </a:p>
          <a:p>
            <a:pPr>
              <a:spcAft>
                <a:spcPts val="600"/>
              </a:spcAft>
            </a:pPr>
            <a:r>
              <a:rPr lang="de-DE" sz="2400" b="1" dirty="0" smtClean="0"/>
              <a:t>Erforderlichkeit</a:t>
            </a:r>
            <a:r>
              <a:rPr lang="de-DE" sz="2400" b="1" dirty="0"/>
              <a:t>: </a:t>
            </a:r>
            <a:r>
              <a:rPr lang="de-DE" sz="2400" b="1" dirty="0" smtClean="0"/>
              <a:t>	im </a:t>
            </a:r>
            <a:r>
              <a:rPr lang="de-DE" sz="2400" b="1" dirty="0"/>
              <a:t>öffentlichen Interesse liegende </a:t>
            </a:r>
            <a:r>
              <a:rPr lang="de-DE" sz="2400" b="1" dirty="0" smtClean="0"/>
              <a:t>Aufgabe</a:t>
            </a:r>
          </a:p>
          <a:p>
            <a:pPr>
              <a:spcAft>
                <a:spcPts val="600"/>
              </a:spcAft>
            </a:pPr>
            <a:r>
              <a:rPr lang="de-DE" sz="2400" b="1" dirty="0" smtClean="0"/>
              <a:t>Insbesondere:		Schutz </a:t>
            </a:r>
            <a:r>
              <a:rPr lang="de-DE" sz="2400" b="1" dirty="0"/>
              <a:t>von Personen und </a:t>
            </a:r>
            <a:r>
              <a:rPr lang="de-DE" sz="2400" b="1" dirty="0" smtClean="0"/>
              <a:t>Sachen, 					Hausrecht</a:t>
            </a:r>
          </a:p>
          <a:p>
            <a:pPr>
              <a:spcAft>
                <a:spcPts val="600"/>
              </a:spcAft>
            </a:pPr>
            <a:r>
              <a:rPr lang="de-DE" sz="2400" b="1" dirty="0" smtClean="0"/>
              <a:t>§ 62 </a:t>
            </a:r>
            <a:r>
              <a:rPr lang="de-DE" sz="2400" b="1" dirty="0" err="1" smtClean="0"/>
              <a:t>NSchG</a:t>
            </a:r>
            <a:r>
              <a:rPr lang="de-DE" sz="2400" b="1" dirty="0" smtClean="0"/>
              <a:t>: fordert die persönliche Aufsichtspflicht</a:t>
            </a:r>
          </a:p>
          <a:p>
            <a:pPr algn="ctr">
              <a:spcAft>
                <a:spcPts val="600"/>
              </a:spcAft>
            </a:pPr>
            <a:r>
              <a:rPr lang="de-DE" sz="2400" b="1" dirty="0" smtClean="0"/>
              <a:t>daher Videoüberwachung		</a:t>
            </a:r>
          </a:p>
          <a:p>
            <a:pPr algn="ctr">
              <a:spcAft>
                <a:spcPts val="0"/>
              </a:spcAft>
            </a:pPr>
            <a:endParaRPr lang="de-DE" sz="2400" b="1" dirty="0" smtClean="0"/>
          </a:p>
          <a:p>
            <a:pPr algn="ctr">
              <a:spcAft>
                <a:spcPts val="0"/>
              </a:spcAft>
            </a:pPr>
            <a:r>
              <a:rPr lang="de-DE" sz="2400" b="1" dirty="0" smtClean="0"/>
              <a:t>Während der	 			Außerhalb </a:t>
            </a:r>
            <a:r>
              <a:rPr lang="de-DE" sz="2400" b="1" dirty="0"/>
              <a:t>der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Schulzeit				Schulzeit</a:t>
            </a:r>
          </a:p>
          <a:p>
            <a:pPr algn="ctr">
              <a:spcAft>
                <a:spcPts val="600"/>
              </a:spcAft>
            </a:pPr>
            <a:r>
              <a:rPr lang="de-DE" sz="2400" b="1" dirty="0" err="1" smtClean="0"/>
              <a:t>idR</a:t>
            </a:r>
            <a:r>
              <a:rPr lang="de-DE" sz="2400" b="1" dirty="0" smtClean="0"/>
              <a:t> unzulässig				</a:t>
            </a:r>
            <a:r>
              <a:rPr lang="de-DE" sz="2400" b="1" dirty="0"/>
              <a:t> </a:t>
            </a:r>
            <a:r>
              <a:rPr lang="de-DE" sz="2400" b="1" dirty="0" err="1" smtClean="0"/>
              <a:t>idR</a:t>
            </a:r>
            <a:r>
              <a:rPr lang="de-DE" sz="2400" b="1" dirty="0" smtClean="0"/>
              <a:t> zulässig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6147" name="Picture 3" descr="Bildergebnis für datenschut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42" y="1365221"/>
            <a:ext cx="923057" cy="11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Technisch-organisatorischer DS Videoüberwachung in </a:t>
            </a:r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434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Rechtsgrundlage: §14 NDSG</a:t>
            </a:r>
          </a:p>
        </p:txBody>
      </p:sp>
      <p:sp>
        <p:nvSpPr>
          <p:cNvPr id="9" name="Pfeil nach links 8"/>
          <p:cNvSpPr/>
          <p:nvPr/>
        </p:nvSpPr>
        <p:spPr>
          <a:xfrm rot="13339885">
            <a:off x="5376771" y="4844464"/>
            <a:ext cx="5147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9"/>
          <p:cNvSpPr/>
          <p:nvPr/>
        </p:nvSpPr>
        <p:spPr>
          <a:xfrm rot="19059538">
            <a:off x="3493158" y="4844475"/>
            <a:ext cx="5147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9" name="Picture 5" descr="Bildergebnis für drohne 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9" y="3857980"/>
            <a:ext cx="3096344" cy="17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HV\Documents\Arnoldi\_Datenschutz\Neuer Ordner\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6739"/>
            <a:ext cx="459364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Technisch-organisatorischer DS </a:t>
            </a:r>
            <a:r>
              <a:rPr lang="de-DE" dirty="0" smtClean="0"/>
              <a:t> </a:t>
            </a:r>
            <a:r>
              <a:rPr lang="de-DE" dirty="0"/>
              <a:t>Fotos im Internet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12159" y="3343574"/>
            <a:ext cx="259731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Geht immer, </a:t>
            </a:r>
            <a:br>
              <a:rPr lang="de-DE" dirty="0" smtClean="0"/>
            </a:br>
            <a:r>
              <a:rPr lang="de-DE" dirty="0" smtClean="0"/>
              <a:t>wenn nicht identifizierbar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084540" y="3343574"/>
            <a:ext cx="241917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Kann ich machen, </a:t>
            </a:r>
            <a:br>
              <a:rPr lang="de-DE" dirty="0" smtClean="0"/>
            </a:br>
            <a:r>
              <a:rPr lang="de-DE" dirty="0" smtClean="0"/>
              <a:t>nicht identifizierbar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084540" y="3356564"/>
            <a:ext cx="252493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Einwilligung erforderlich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30" name="Picture 6" descr="C:\Users\HV\Documents\Arnoldi\_Datenschutz\Neuer Ordner\Bil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82" y="1519729"/>
            <a:ext cx="459364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V\Documents\Arnoldi\_Datenschutz\Neuer Ordner\Bil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44" y="1505864"/>
            <a:ext cx="459364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6084539" y="4293096"/>
            <a:ext cx="252493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Private Nutzung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084540" y="5326255"/>
            <a:ext cx="252493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Danke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3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D33-FDE2-42A0-9F10-7BEFCA1046E3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 in Schulen: Agenda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331640" y="2276872"/>
            <a:ext cx="68407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/>
              <a:t>Datenschutz </a:t>
            </a:r>
            <a:r>
              <a:rPr lang="de-DE" sz="2800" b="1" dirty="0"/>
              <a:t>im </a:t>
            </a:r>
            <a:r>
              <a:rPr lang="de-DE" sz="2800" b="1" dirty="0" smtClean="0"/>
              <a:t>Überblick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Datenschutzrecht in Schulen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Technisch-organisatorischer Datenschutz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Datenschutz im Schulalltag </a:t>
            </a:r>
          </a:p>
        </p:txBody>
      </p:sp>
      <p:sp>
        <p:nvSpPr>
          <p:cNvPr id="7" name="AutoShape 3" descr="Bildergebnis für Inhaltsverzeichnis 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5" descr="Bildergebnis für Inhaltsverzeichnis 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9" name="Picture 7" descr="Bildergebnis für Inhaltsverzeichnis 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54419"/>
            <a:ext cx="27603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Datenschutz </a:t>
            </a:r>
            <a:r>
              <a:rPr lang="de-DE" dirty="0" smtClean="0"/>
              <a:t>im Überblick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Wichtige Eckpunkte</a:t>
            </a:r>
          </a:p>
        </p:txBody>
      </p:sp>
      <p:sp>
        <p:nvSpPr>
          <p:cNvPr id="7" name="Rechteck 6"/>
          <p:cNvSpPr/>
          <p:nvPr/>
        </p:nvSpPr>
        <p:spPr>
          <a:xfrm>
            <a:off x="1021593" y="2492896"/>
            <a:ext cx="679455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/>
              <a:t>BDSG / NDSG</a:t>
            </a:r>
            <a:endParaRPr lang="de-DE" sz="2400" b="1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/>
              <a:t>Charta </a:t>
            </a:r>
            <a:r>
              <a:rPr lang="de-DE" sz="2400" b="1" dirty="0"/>
              <a:t>der Grundrechte der Europäischen </a:t>
            </a:r>
            <a:r>
              <a:rPr lang="de-DE" sz="2400" b="1" dirty="0" smtClean="0"/>
              <a:t>Union</a:t>
            </a:r>
            <a:br>
              <a:rPr lang="de-DE" sz="2400" b="1" dirty="0" smtClean="0"/>
            </a:br>
            <a:r>
              <a:rPr lang="de-DE" sz="2400" b="1" dirty="0" smtClean="0"/>
              <a:t>− Art</a:t>
            </a:r>
            <a:r>
              <a:rPr lang="de-DE" sz="2400" b="1" dirty="0"/>
              <a:t>. 8: </a:t>
            </a:r>
            <a:r>
              <a:rPr lang="de-DE" sz="2400" b="1" dirty="0" smtClean="0"/>
              <a:t>Schutz </a:t>
            </a:r>
            <a:r>
              <a:rPr lang="de-DE" sz="2400" b="1" dirty="0"/>
              <a:t>personenbezogener </a:t>
            </a:r>
            <a:r>
              <a:rPr lang="de-DE" sz="2400" b="1" dirty="0" smtClean="0"/>
              <a:t>Daten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Datenschutz-Grundverordnung </a:t>
            </a:r>
          </a:p>
        </p:txBody>
      </p:sp>
      <p:sp>
        <p:nvSpPr>
          <p:cNvPr id="8" name="AutoShape 4" descr="Bildergebnis für datenschut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Bildergebnis für datenschut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Bildergebnis für datenschut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8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869160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DE62-EC38-4870-8C59-511E45FF6307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 im </a:t>
            </a:r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32943" y="2132856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Geltung</a:t>
            </a:r>
            <a:r>
              <a:rPr lang="de-DE" sz="2400" dirty="0" smtClean="0"/>
              <a:t> seit 25.05.2018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/>
              <a:t>Ziel</a:t>
            </a:r>
            <a:r>
              <a:rPr lang="de-DE" sz="2400" dirty="0" smtClean="0"/>
              <a:t>: Harmonisierung des Datenschutzrechts in der EU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/>
              <a:t>Unmittelbar</a:t>
            </a:r>
            <a:r>
              <a:rPr lang="de-DE" sz="2400" dirty="0" smtClean="0"/>
              <a:t> geltendes </a:t>
            </a:r>
            <a:r>
              <a:rPr lang="de-DE" sz="2400" dirty="0"/>
              <a:t>Recht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/>
              <a:t>Öffnungsklauseln</a:t>
            </a:r>
            <a:r>
              <a:rPr lang="de-DE" sz="2400" dirty="0" smtClean="0"/>
              <a:t> für </a:t>
            </a:r>
            <a:r>
              <a:rPr lang="de-DE" sz="2400" dirty="0"/>
              <a:t>den Gesetzgeber, z. B</a:t>
            </a:r>
            <a:r>
              <a:rPr lang="de-DE" sz="2400" dirty="0" smtClean="0"/>
              <a:t>.: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Art</a:t>
            </a:r>
            <a:r>
              <a:rPr lang="de-DE" sz="2400" dirty="0"/>
              <a:t>. 6 Abs. 2 </a:t>
            </a:r>
            <a:r>
              <a:rPr lang="de-DE" sz="2400" dirty="0" smtClean="0"/>
              <a:t>u. </a:t>
            </a:r>
            <a:r>
              <a:rPr lang="de-DE" sz="2400" dirty="0"/>
              <a:t>3: personenbezogene Daten,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Verarbeitung </a:t>
            </a:r>
            <a:r>
              <a:rPr lang="de-DE" sz="2400" dirty="0"/>
              <a:t>im öffentlichen </a:t>
            </a:r>
            <a:r>
              <a:rPr lang="de-DE" sz="2400" dirty="0" smtClean="0"/>
              <a:t>Interesse </a:t>
            </a:r>
            <a:endParaRPr lang="de-DE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Art</a:t>
            </a:r>
            <a:r>
              <a:rPr lang="de-DE" sz="2400" dirty="0"/>
              <a:t>. 9: sensitive Daten,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Verarbeitung </a:t>
            </a:r>
            <a:r>
              <a:rPr lang="de-DE" sz="2400" dirty="0"/>
              <a:t>im </a:t>
            </a:r>
            <a:r>
              <a:rPr lang="de-DE" sz="2400" u="sng" dirty="0" smtClean="0"/>
              <a:t>erheblichen</a:t>
            </a:r>
            <a:r>
              <a:rPr lang="de-DE" sz="2400" dirty="0" smtClean="0"/>
              <a:t> öffentlichen </a:t>
            </a:r>
            <a:r>
              <a:rPr lang="de-DE" sz="2400" dirty="0"/>
              <a:t>Interesse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i="1" dirty="0" smtClean="0"/>
              <a:t>(</a:t>
            </a:r>
            <a:r>
              <a:rPr lang="de-DE" sz="2000" i="1" dirty="0"/>
              <a:t>z. B. zur Gesundheitsdaten, </a:t>
            </a:r>
            <a:r>
              <a:rPr lang="de-DE" sz="2000" i="1" dirty="0" smtClean="0"/>
              <a:t>Religionszugehörigkeit)</a:t>
            </a:r>
            <a:endParaRPr lang="de-DE" sz="2000" i="1" dirty="0"/>
          </a:p>
          <a:p>
            <a:pPr>
              <a:spcAft>
                <a:spcPts val="1200"/>
              </a:spcAft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599" y="1523461"/>
            <a:ext cx="6355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Datenschutz-Grundverordnung (</a:t>
            </a:r>
            <a:r>
              <a:rPr lang="de-DE" sz="2800" b="1" dirty="0" smtClean="0">
                <a:solidFill>
                  <a:srgbClr val="00B0F0"/>
                </a:solidFill>
              </a:rPr>
              <a:t>DS-GVO)</a:t>
            </a:r>
            <a:endParaRPr lang="de-D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F4-948B-48C9-B1C5-AEB2DFE13CE1}" type="datetime1">
              <a:rPr lang="de-DE" smtClean="0"/>
              <a:t>21.11.2018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 für Schulen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1946" y="2108846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Öffnungsklauseln</a:t>
            </a:r>
            <a:r>
              <a:rPr lang="de-DE" sz="2400" dirty="0"/>
              <a:t> </a:t>
            </a:r>
            <a:r>
              <a:rPr lang="de-DE" sz="2400" dirty="0" smtClean="0"/>
              <a:t>:  Gemäß </a:t>
            </a:r>
            <a:r>
              <a:rPr lang="de-DE" sz="2400" b="1" dirty="0" smtClean="0">
                <a:solidFill>
                  <a:srgbClr val="00B0F0"/>
                </a:solidFill>
              </a:rPr>
              <a:t>§31 </a:t>
            </a:r>
            <a:r>
              <a:rPr lang="de-DE" sz="2400" b="1" dirty="0">
                <a:solidFill>
                  <a:srgbClr val="00B0F0"/>
                </a:solidFill>
              </a:rPr>
              <a:t>Abs. 1 </a:t>
            </a:r>
            <a:r>
              <a:rPr lang="de-DE" sz="2400" b="1" dirty="0" err="1" smtClean="0">
                <a:solidFill>
                  <a:srgbClr val="00B0F0"/>
                </a:solidFill>
              </a:rPr>
              <a:t>NSchG</a:t>
            </a:r>
            <a:r>
              <a:rPr lang="de-DE" sz="2400" b="1" dirty="0" smtClean="0">
                <a:solidFill>
                  <a:srgbClr val="00B0F0"/>
                </a:solidFill>
              </a:rPr>
              <a:t> </a:t>
            </a:r>
            <a:r>
              <a:rPr lang="de-DE" sz="2400" dirty="0" smtClean="0"/>
              <a:t>dürfen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Schulen</a:t>
            </a:r>
            <a:r>
              <a:rPr lang="de-DE" sz="2000" dirty="0"/>
              <a:t>, Schulbehörden, Schulträger,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Schüler-und Elternvertretungen 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personenbezogene </a:t>
            </a:r>
            <a:r>
              <a:rPr lang="de-DE" sz="2400" b="1" dirty="0">
                <a:solidFill>
                  <a:srgbClr val="00B0F0"/>
                </a:solidFill>
              </a:rPr>
              <a:t>Daten</a:t>
            </a:r>
            <a:r>
              <a:rPr lang="de-DE" sz="2400" dirty="0"/>
              <a:t> der Schülerinnen und Schüler und ihrer Erziehungsberechtigten </a:t>
            </a:r>
            <a:r>
              <a:rPr lang="de-DE" sz="2400" b="1" dirty="0">
                <a:solidFill>
                  <a:srgbClr val="00B0F0"/>
                </a:solidFill>
              </a:rPr>
              <a:t>verarbeiten, soweit dies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zur </a:t>
            </a:r>
            <a:r>
              <a:rPr lang="de-DE" sz="2000" dirty="0"/>
              <a:t>Erfüllung des Bildungsauftrages der Schule (§2</a:t>
            </a:r>
            <a:r>
              <a:rPr lang="de-DE" sz="2000" dirty="0" smtClean="0"/>
              <a:t>),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für </a:t>
            </a:r>
            <a:r>
              <a:rPr lang="de-DE" sz="2000" dirty="0"/>
              <a:t>Fürsorgeaufgaben</a:t>
            </a:r>
            <a:r>
              <a:rPr lang="de-DE" sz="2000" dirty="0" smtClean="0"/>
              <a:t>,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zur </a:t>
            </a:r>
            <a:r>
              <a:rPr lang="de-DE" sz="2000" dirty="0"/>
              <a:t>Erziehung oder Förderung der Schülerinnen und Schüler </a:t>
            </a:r>
            <a:r>
              <a:rPr lang="de-DE" sz="2000" dirty="0" smtClean="0"/>
              <a:t>sowie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zur </a:t>
            </a:r>
            <a:r>
              <a:rPr lang="de-DE" sz="2000" dirty="0"/>
              <a:t>Erforschung oder Entwicklung der Schulqualität</a:t>
            </a:r>
          </a:p>
          <a:p>
            <a:pPr>
              <a:spcAft>
                <a:spcPts val="0"/>
              </a:spcAft>
            </a:pPr>
            <a:r>
              <a:rPr lang="de-DE" sz="2400" b="1" dirty="0">
                <a:solidFill>
                  <a:srgbClr val="00B0F0"/>
                </a:solidFill>
              </a:rPr>
              <a:t>e</a:t>
            </a:r>
            <a:r>
              <a:rPr lang="de-DE" sz="2400" b="1" dirty="0" smtClean="0">
                <a:solidFill>
                  <a:srgbClr val="00B0F0"/>
                </a:solidFill>
              </a:rPr>
              <a:t>rforderlich</a:t>
            </a:r>
            <a:r>
              <a:rPr lang="de-DE" sz="2400" dirty="0" smtClean="0"/>
              <a:t> ist</a:t>
            </a:r>
            <a:r>
              <a:rPr lang="de-DE" sz="2400" dirty="0"/>
              <a:t>.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599" y="1523461"/>
            <a:ext cx="79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Verarbeitung </a:t>
            </a:r>
            <a:r>
              <a:rPr lang="de-DE" sz="2800" b="1" dirty="0" smtClean="0">
                <a:solidFill>
                  <a:srgbClr val="00B0F0"/>
                </a:solidFill>
              </a:rPr>
              <a:t>von </a:t>
            </a:r>
            <a:r>
              <a:rPr lang="de-DE" sz="2800" b="1" dirty="0">
                <a:solidFill>
                  <a:srgbClr val="00B0F0"/>
                </a:solidFill>
              </a:rPr>
              <a:t>Daten der Schüler und </a:t>
            </a:r>
            <a:r>
              <a:rPr lang="de-DE" sz="2800" b="1" dirty="0" smtClean="0">
                <a:solidFill>
                  <a:srgbClr val="00B0F0"/>
                </a:solidFill>
              </a:rPr>
              <a:t>Eltern</a:t>
            </a:r>
            <a:endParaRPr lang="de-D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F4-948B-48C9-B1C5-AEB2DFE13CE1}" type="datetime1">
              <a:rPr lang="de-DE" smtClean="0"/>
              <a:t>21.11.2018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 für Schulen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7544" y="2198791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de-DE" sz="2400" b="1" dirty="0" smtClean="0"/>
              <a:t>Es wird zwischen Gruppen unterschieden</a:t>
            </a:r>
            <a:r>
              <a:rPr lang="de-DE" sz="2400" b="1" dirty="0"/>
              <a:t>:</a:t>
            </a:r>
            <a:endParaRPr lang="de-DE" sz="2400" b="1" dirty="0" smtClean="0"/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DE" sz="2400" b="1" dirty="0" smtClean="0"/>
              <a:t>Verarbeitung </a:t>
            </a:r>
            <a:r>
              <a:rPr lang="de-DE" sz="2400" b="1" dirty="0"/>
              <a:t>von personenbezogenen Daten </a:t>
            </a:r>
            <a:r>
              <a:rPr lang="de-DE" sz="2400" b="1" dirty="0" smtClean="0"/>
              <a:t>der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00B0F0"/>
                </a:solidFill>
              </a:rPr>
              <a:t>Schülerinnen </a:t>
            </a:r>
            <a:r>
              <a:rPr lang="de-DE" sz="2400" b="1" dirty="0">
                <a:solidFill>
                  <a:srgbClr val="00B0F0"/>
                </a:solidFill>
              </a:rPr>
              <a:t>und Schüler sowie ihrer </a:t>
            </a:r>
            <a:r>
              <a:rPr lang="de-DE" sz="2400" b="1" dirty="0" smtClean="0">
                <a:solidFill>
                  <a:srgbClr val="00B0F0"/>
                </a:solidFill>
              </a:rPr>
              <a:t>Erziehungsberechtigten</a:t>
            </a:r>
            <a:endParaRPr lang="de-DE" sz="2400" b="1" dirty="0" smtClean="0"/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DE" sz="2400" b="1" dirty="0" smtClean="0"/>
              <a:t>Verarbeitung </a:t>
            </a:r>
            <a:r>
              <a:rPr lang="de-DE" sz="2400" b="1" dirty="0"/>
              <a:t>von personenbezogenen Daten </a:t>
            </a:r>
            <a:r>
              <a:rPr lang="de-DE" sz="2400" b="1" dirty="0" smtClean="0"/>
              <a:t>der 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00B0F0"/>
                </a:solidFill>
              </a:rPr>
              <a:t>Lehrkräfte</a:t>
            </a:r>
            <a:r>
              <a:rPr lang="de-DE" sz="2400" b="1" dirty="0"/>
              <a:t>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DE" sz="2400" b="1" dirty="0" smtClean="0"/>
              <a:t>BBS</a:t>
            </a:r>
            <a:r>
              <a:rPr lang="de-DE" sz="2400" b="1" dirty="0"/>
              <a:t>: zusätzlich personenbezogene Daten aus den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00B0F0"/>
                </a:solidFill>
              </a:rPr>
              <a:t>Betrieben</a:t>
            </a:r>
            <a:endParaRPr lang="de-DE" sz="2400" b="1" dirty="0">
              <a:solidFill>
                <a:srgbClr val="00B0F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599" y="1523461"/>
            <a:ext cx="79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</a:rPr>
              <a:t>Datenschutzrechtliche Bestimmungen </a:t>
            </a:r>
            <a:r>
              <a:rPr lang="de-DE" sz="2800" b="1" dirty="0">
                <a:solidFill>
                  <a:srgbClr val="00B0F0"/>
                </a:solidFill>
              </a:rPr>
              <a:t>in der </a:t>
            </a:r>
            <a:r>
              <a:rPr lang="de-DE" sz="2800" b="1" dirty="0" smtClean="0">
                <a:solidFill>
                  <a:srgbClr val="00B0F0"/>
                </a:solidFill>
              </a:rPr>
              <a:t>Schule</a:t>
            </a:r>
            <a:endParaRPr lang="de-D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F4-948B-48C9-B1C5-AEB2DFE13CE1}" type="datetime1">
              <a:rPr lang="de-DE" smtClean="0"/>
              <a:t>21.11.2018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 für Schulen</a:t>
            </a:r>
            <a:br>
              <a:rPr lang="de-DE" dirty="0" smtClean="0"/>
            </a:br>
            <a:r>
              <a:rPr lang="de-DE" dirty="0" smtClean="0"/>
              <a:t>Definition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5990" y="2276872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de-DE" sz="2400" dirty="0" smtClean="0"/>
              <a:t>alle</a:t>
            </a:r>
            <a:r>
              <a:rPr lang="de-DE" sz="2400" b="1" dirty="0" smtClean="0"/>
              <a:t> Informationen </a:t>
            </a:r>
            <a:r>
              <a:rPr lang="de-DE" sz="2400" dirty="0" smtClean="0"/>
              <a:t>einer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B0F0"/>
                </a:solidFill>
              </a:rPr>
              <a:t>identifizierten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smtClean="0"/>
              <a:t>oder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B0F0"/>
                </a:solidFill>
              </a:rPr>
              <a:t>identifizierbaren</a:t>
            </a:r>
            <a:r>
              <a:rPr lang="de-DE" sz="2400" dirty="0" smtClean="0"/>
              <a:t> </a:t>
            </a:r>
          </a:p>
          <a:p>
            <a:pPr lvl="1">
              <a:spcAft>
                <a:spcPts val="1800"/>
              </a:spcAft>
            </a:pPr>
            <a:r>
              <a:rPr lang="de-DE" sz="2400" b="1" dirty="0" smtClean="0">
                <a:solidFill>
                  <a:srgbClr val="00B0F0"/>
                </a:solidFill>
              </a:rPr>
              <a:t>natürlichen Person.</a:t>
            </a:r>
          </a:p>
          <a:p>
            <a:pPr lvl="1">
              <a:spcAft>
                <a:spcPts val="600"/>
              </a:spcAft>
            </a:pPr>
            <a:r>
              <a:rPr lang="de-DE" sz="2400" dirty="0" smtClean="0"/>
              <a:t>Informationen </a:t>
            </a:r>
            <a:r>
              <a:rPr lang="de-DE" sz="2400" dirty="0"/>
              <a:t>über </a:t>
            </a:r>
            <a:r>
              <a:rPr lang="de-DE" sz="2400" b="1" dirty="0">
                <a:solidFill>
                  <a:srgbClr val="00B0F0"/>
                </a:solidFill>
              </a:rPr>
              <a:t>Schülerinnen und Schüler </a:t>
            </a:r>
            <a:r>
              <a:rPr lang="de-DE" sz="2400" dirty="0"/>
              <a:t>sind z. B.: </a:t>
            </a:r>
            <a:endParaRPr lang="de-DE" sz="2400" dirty="0" smtClean="0"/>
          </a:p>
          <a:p>
            <a:pPr lvl="1">
              <a:spcAft>
                <a:spcPts val="1200"/>
              </a:spcAft>
            </a:pPr>
            <a:r>
              <a:rPr lang="de-DE" sz="2400" b="1" dirty="0" smtClean="0"/>
              <a:t>Name</a:t>
            </a:r>
            <a:r>
              <a:rPr lang="de-DE" sz="2400" b="1" dirty="0"/>
              <a:t>, Anschrift, Geburtsdatum, Konfession, </a:t>
            </a:r>
            <a:r>
              <a:rPr lang="de-DE" sz="2400" b="1" dirty="0" smtClean="0">
                <a:solidFill>
                  <a:srgbClr val="FF0000"/>
                </a:solidFill>
              </a:rPr>
              <a:t>Schulnoten </a:t>
            </a:r>
            <a:r>
              <a:rPr lang="de-DE" sz="2400" b="1" dirty="0" smtClean="0"/>
              <a:t>etc.</a:t>
            </a:r>
          </a:p>
          <a:p>
            <a:pPr lvl="1">
              <a:spcAft>
                <a:spcPts val="600"/>
              </a:spcAft>
            </a:pPr>
            <a:r>
              <a:rPr lang="de-DE" sz="2400" dirty="0" smtClean="0"/>
              <a:t>Informationen </a:t>
            </a:r>
            <a:r>
              <a:rPr lang="de-DE" sz="2400" dirty="0"/>
              <a:t>über </a:t>
            </a:r>
            <a:r>
              <a:rPr lang="de-DE" sz="2400" b="1" dirty="0">
                <a:solidFill>
                  <a:srgbClr val="00B0F0"/>
                </a:solidFill>
              </a:rPr>
              <a:t>Lehrkräfte</a:t>
            </a:r>
            <a:r>
              <a:rPr lang="de-DE" sz="2400" dirty="0"/>
              <a:t> sind z. B</a:t>
            </a:r>
            <a:r>
              <a:rPr lang="de-DE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de-DE" sz="2400" b="1" dirty="0"/>
              <a:t>Name, Anschrift, Geburtsdatum, </a:t>
            </a:r>
            <a:r>
              <a:rPr lang="de-DE" sz="2400" b="1" dirty="0" smtClean="0"/>
              <a:t>Tel.-Nr., </a:t>
            </a:r>
            <a:r>
              <a:rPr lang="de-DE" sz="2400" b="1" dirty="0"/>
              <a:t>Beförderungen etc.</a:t>
            </a:r>
            <a:endParaRPr lang="de-DE" sz="2400" b="1" dirty="0" smtClean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599" y="1523461"/>
            <a:ext cx="79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</a:rPr>
              <a:t>Personenbezogenen Daten, Art</a:t>
            </a:r>
            <a:r>
              <a:rPr lang="de-DE" sz="2800" b="1" dirty="0">
                <a:solidFill>
                  <a:srgbClr val="00B0F0"/>
                </a:solidFill>
              </a:rPr>
              <a:t>. 4 Nr. 1 DS-GVO</a:t>
            </a:r>
          </a:p>
        </p:txBody>
      </p:sp>
    </p:spTree>
    <p:extLst>
      <p:ext uri="{BB962C8B-B14F-4D97-AF65-F5344CB8AC3E}">
        <p14:creationId xmlns:p14="http://schemas.microsoft.com/office/powerpoint/2010/main" val="40626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F4-948B-48C9-B1C5-AEB2DFE13CE1}" type="datetime1">
              <a:rPr lang="de-DE" smtClean="0"/>
              <a:t>21.11.2018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 für Schulen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4131" y="2348879"/>
            <a:ext cx="87484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de-DE" sz="2400" b="1" dirty="0" smtClean="0"/>
              <a:t>BBiG </a:t>
            </a:r>
            <a:r>
              <a:rPr lang="de-DE" sz="2400" b="1" dirty="0"/>
              <a:t> </a:t>
            </a:r>
            <a:r>
              <a:rPr lang="de-DE" sz="2400" b="1" dirty="0" smtClean="0"/>
              <a:t> 	beschreibt duale </a:t>
            </a:r>
            <a:r>
              <a:rPr lang="de-DE" sz="2400" b="1" dirty="0"/>
              <a:t>Ausbildung </a:t>
            </a:r>
          </a:p>
          <a:p>
            <a:pPr lvl="1">
              <a:spcAft>
                <a:spcPts val="2400"/>
              </a:spcAft>
            </a:pPr>
            <a:r>
              <a:rPr lang="de-DE" sz="2400" b="1" dirty="0" smtClean="0"/>
              <a:t>		fordert </a:t>
            </a:r>
            <a:r>
              <a:rPr lang="de-DE" sz="2400" b="1" dirty="0"/>
              <a:t>Zusammenarbeit zwischen BBS </a:t>
            </a:r>
            <a:r>
              <a:rPr lang="de-DE" sz="2400" b="1" dirty="0" smtClean="0"/>
              <a:t>und Betrieb</a:t>
            </a:r>
            <a:endParaRPr lang="de-DE" sz="2400" b="1" dirty="0"/>
          </a:p>
          <a:p>
            <a:pPr lvl="1">
              <a:spcAft>
                <a:spcPts val="2400"/>
              </a:spcAft>
            </a:pPr>
            <a:r>
              <a:rPr lang="de-DE" sz="2400" b="1" dirty="0" smtClean="0"/>
              <a:t>Aber</a:t>
            </a:r>
            <a:r>
              <a:rPr lang="de-DE" sz="2400" b="1" dirty="0"/>
              <a:t>: </a:t>
            </a:r>
            <a:r>
              <a:rPr lang="de-DE" sz="2400" b="1" dirty="0" smtClean="0"/>
              <a:t>	keine </a:t>
            </a:r>
            <a:r>
              <a:rPr lang="de-DE" sz="2400" b="1" dirty="0"/>
              <a:t>Rechtsgrundlage für </a:t>
            </a:r>
            <a:r>
              <a:rPr lang="de-DE" sz="2400" b="1" dirty="0" smtClean="0"/>
              <a:t>Datenverarbeitung</a:t>
            </a:r>
          </a:p>
          <a:p>
            <a:pPr lvl="1">
              <a:spcAft>
                <a:spcPts val="600"/>
              </a:spcAft>
            </a:pPr>
            <a:r>
              <a:rPr lang="de-DE" sz="2400" b="1" dirty="0" smtClean="0"/>
              <a:t>D.h.:	Personenbezogene Daten der für die Ausbildung </a:t>
            </a:r>
            <a:br>
              <a:rPr lang="de-DE" sz="2400" b="1" dirty="0" smtClean="0"/>
            </a:br>
            <a:r>
              <a:rPr lang="de-DE" sz="2400" b="1" dirty="0" smtClean="0"/>
              <a:t>		in den Betrieben</a:t>
            </a:r>
          </a:p>
          <a:p>
            <a:pPr lvl="1">
              <a:spcAft>
                <a:spcPts val="600"/>
              </a:spcAft>
            </a:pPr>
            <a:r>
              <a:rPr lang="de-DE" sz="2400" b="1" dirty="0" smtClean="0">
                <a:solidFill>
                  <a:srgbClr val="00B0F0"/>
                </a:solidFill>
              </a:rPr>
              <a:t>		verantwortlichen Personen </a:t>
            </a:r>
            <a:r>
              <a:rPr lang="de-DE" sz="2400" b="1" dirty="0" smtClean="0"/>
              <a:t>dürfen in der BBS nur mit</a:t>
            </a:r>
          </a:p>
          <a:p>
            <a:pPr lvl="1">
              <a:spcAft>
                <a:spcPts val="600"/>
              </a:spcAft>
            </a:pPr>
            <a:r>
              <a:rPr lang="de-DE" sz="2400" b="1" dirty="0" smtClean="0"/>
              <a:t>		</a:t>
            </a:r>
            <a:r>
              <a:rPr lang="de-DE" sz="2400" b="1" dirty="0" smtClean="0">
                <a:solidFill>
                  <a:srgbClr val="00B0F0"/>
                </a:solidFill>
              </a:rPr>
              <a:t>Einwilligung der Betroffenen	</a:t>
            </a:r>
            <a:r>
              <a:rPr lang="de-DE" sz="2400" b="1" dirty="0" smtClean="0"/>
              <a:t>verarbeitet werden</a:t>
            </a:r>
            <a:endParaRPr lang="de-DE" sz="2400" b="1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Datenschutz an Schulen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599" y="1523461"/>
            <a:ext cx="79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>
                <a:solidFill>
                  <a:srgbClr val="00B0F0"/>
                </a:solidFill>
              </a:rPr>
              <a:t>Personenbez</a:t>
            </a:r>
            <a:r>
              <a:rPr lang="de-DE" sz="2800" b="1" dirty="0" smtClean="0">
                <a:solidFill>
                  <a:srgbClr val="00B0F0"/>
                </a:solidFill>
              </a:rPr>
              <a:t>. </a:t>
            </a:r>
            <a:r>
              <a:rPr lang="de-DE" sz="2800" b="1" dirty="0">
                <a:solidFill>
                  <a:srgbClr val="00B0F0"/>
                </a:solidFill>
              </a:rPr>
              <a:t>Daten aus den Ausbildungsbetrieben</a:t>
            </a:r>
            <a:endParaRPr lang="de-DE" sz="28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9F99-09C8-4CB3-95E3-ABC29CDB592B}" type="datetime1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Datenschutz an Schulen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60C-9605-46E4-A6B2-B6B31EC5B2CD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Datenschutzrecht für </a:t>
            </a:r>
            <a:r>
              <a:rPr lang="de-DE" dirty="0" smtClean="0"/>
              <a:t>Schulen</a:t>
            </a:r>
            <a:br>
              <a:rPr lang="de-DE" dirty="0" smtClean="0"/>
            </a:br>
            <a:r>
              <a:rPr lang="de-DE" dirty="0" smtClean="0"/>
              <a:t>Einwilligung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71599" y="1523461"/>
            <a:ext cx="4904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</a:rPr>
              <a:t>Definition: Art. 4 Nr. 11 </a:t>
            </a:r>
            <a:r>
              <a:rPr lang="de-DE" sz="2800" b="1" dirty="0" smtClean="0">
                <a:solidFill>
                  <a:srgbClr val="00B0F0"/>
                </a:solidFill>
              </a:rPr>
              <a:t>DS-GVO</a:t>
            </a:r>
            <a:endParaRPr lang="de-DE" sz="2800" b="1" dirty="0">
              <a:solidFill>
                <a:srgbClr val="00B0F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0891" y="2213582"/>
            <a:ext cx="6603731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Freiwilligkeit (ohne Druck, ohne Zwang</a:t>
            </a:r>
            <a:r>
              <a:rPr lang="de-DE" sz="2800" b="1" dirty="0" smtClean="0"/>
              <a:t>)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/>
              <a:t>Konkreter Bezug auf </a:t>
            </a:r>
            <a:r>
              <a:rPr lang="de-DE" sz="2800" b="1" dirty="0"/>
              <a:t>b</a:t>
            </a:r>
            <a:r>
              <a:rPr lang="de-DE" sz="2800" b="1" dirty="0" smtClean="0"/>
              <a:t>estimmten Fall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/>
              <a:t>Unmissverständlich abgegebene</a:t>
            </a:r>
            <a:br>
              <a:rPr lang="de-DE" sz="2800" b="1" dirty="0" smtClean="0"/>
            </a:br>
            <a:r>
              <a:rPr lang="de-DE" sz="2800" b="1" dirty="0" smtClean="0"/>
              <a:t> Willensbekundung in Form einer:</a:t>
            </a:r>
            <a:endParaRPr lang="de-DE" sz="2800" b="1" dirty="0"/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B0F0"/>
                </a:solidFill>
              </a:rPr>
              <a:t>Erklärung 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B0F0"/>
                </a:solidFill>
              </a:rPr>
              <a:t>Eindeutigen bestätigenden Handlung</a:t>
            </a:r>
          </a:p>
        </p:txBody>
      </p:sp>
      <p:pic>
        <p:nvPicPr>
          <p:cNvPr id="4103" name="Picture 7" descr="http://www.belltower.news/files/IMG_4651hk-sch%C3%BCl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22" y="3994901"/>
            <a:ext cx="1961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www.km.bayern.de/bilder/km_absatz/foto/168_00006354tes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22" y="204112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Bildschirmpräsentation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Datenschutz in Schulen</vt:lpstr>
      <vt:lpstr>Datenschutz in Schulen: Agenda</vt:lpstr>
      <vt:lpstr>Datenschutz im Überblick</vt:lpstr>
      <vt:lpstr>Datenschutz im Überblick</vt:lpstr>
      <vt:lpstr>Datenschutzrecht für Schulen</vt:lpstr>
      <vt:lpstr>Datenschutzrecht für Schulen</vt:lpstr>
      <vt:lpstr>Datenschutzrecht für Schulen Definition</vt:lpstr>
      <vt:lpstr>Datenschutzrecht für Schulen</vt:lpstr>
      <vt:lpstr>Datenschutzrecht für Schulen Einwilligung</vt:lpstr>
      <vt:lpstr>Technisch-organisatorischer Datenschutz</vt:lpstr>
      <vt:lpstr>Technisch-organisatorischer Datenschutz</vt:lpstr>
      <vt:lpstr>Technisch-organisatorischer Datenschutz</vt:lpstr>
      <vt:lpstr>Technisch-organisatorischer DS Videoüberwachung in Schulen</vt:lpstr>
      <vt:lpstr>Technisch-organisatorischer DS  Fotos im Internet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 Handkammer</dc:creator>
  <cp:lastModifiedBy>HArtwig Vogelsang</cp:lastModifiedBy>
  <cp:revision>158</cp:revision>
  <dcterms:created xsi:type="dcterms:W3CDTF">2014-04-23T09:28:54Z</dcterms:created>
  <dcterms:modified xsi:type="dcterms:W3CDTF">2018-11-21T16:39:31Z</dcterms:modified>
</cp:coreProperties>
</file>